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72" r:id="rId4"/>
    <p:sldId id="258" r:id="rId5"/>
    <p:sldId id="259" r:id="rId6"/>
    <p:sldId id="261" r:id="rId7"/>
    <p:sldId id="263" r:id="rId8"/>
    <p:sldId id="271" r:id="rId9"/>
    <p:sldId id="264" r:id="rId10"/>
    <p:sldId id="267" r:id="rId11"/>
    <p:sldId id="268" r:id="rId12"/>
    <p:sldId id="269" r:id="rId13"/>
    <p:sldId id="273" r:id="rId14"/>
    <p:sldId id="274" r:id="rId15"/>
    <p:sldId id="275" r:id="rId16"/>
    <p:sldId id="276" r:id="rId17"/>
    <p:sldId id="279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463"/>
    <p:restoredTop sz="96170"/>
  </p:normalViewPr>
  <p:slideViewPr>
    <p:cSldViewPr snapToGrid="0">
      <p:cViewPr varScale="1">
        <p:scale>
          <a:sx n="98" d="100"/>
          <a:sy n="98" d="100"/>
        </p:scale>
        <p:origin x="224" y="5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475B95-F94B-484B-937E-0CECF8729B95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78604-3739-504F-92DF-4B7A96226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63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jw04125018001_02101_00001_nrs1_rate.fits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78604-3739-504F-92DF-4B7A96226C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907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jw04125017001_02103_00002_nrcalong_rate.fits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178604-3739-504F-92DF-4B7A96226C4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907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1DAA-6755-E59C-98C9-70ACB6C24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2CB49-6700-537F-C315-75422318B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A9EBD-00FE-06AD-8019-B659ABA7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99B74-BF81-0380-F625-EB316C53D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09502-FAFD-8BAD-3BC9-844632E6B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93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96CDA-4951-0E31-1BB1-30995274E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F4F92-A00B-AAC3-5EDF-87DF518D2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BBA28-363A-DEDE-9F52-705FC4791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BE4A1-551F-3728-B2F6-8AFEF3F93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6206B-B0E3-1B29-025C-12BB82F22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9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0CA1C9-E940-7616-8BEE-8ECCA609F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3A6D44-FA03-C9B0-51B1-C63F34480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354C6-F7CA-FB69-FA48-780D65E61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FBB89-65FB-AC59-E09F-E65E5735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41DA6-3F12-6BE9-CB6F-A78845105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8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533EC-56D7-4251-D20D-B5E1CB3AC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AD387-47C1-1C5E-5D59-34DFAF412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ECCD9-67CF-C3D3-B479-9D748773A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B4B1D-6DFA-E21A-F47A-160466C64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DD949-30C4-CE77-CAF3-49DB95544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58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B133-A723-51C0-06A3-E0E5F310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A3184-737E-39FA-AD48-047D0787D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2AC16-B2A1-D231-BBA6-DB521CA2A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2165C-930D-2015-D53C-378C25C5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81AA7-1677-7892-35BC-B1C57A901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71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1BB5-D085-7005-08BB-3BB9F4DF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59B9A-6373-2FFE-CB66-756B9641A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AF992-4A97-064A-02E5-3088E712A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FE2C0-AD68-077D-D30F-9455805A8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D729D-47EE-39FE-0616-7B607E26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2814F-60A5-5A9A-8BF5-E3090FCFE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C453C-D296-9038-841A-B319AD399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AED4F-5064-C197-ADEF-AC1A356D4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935C4-8E3A-CEE4-6473-89AB95DB7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3E0A55-34E8-1D15-1BC4-4EFBEC5575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067AAF-F4B4-1C99-DBF9-8DA225F74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20E422-CD26-3445-3F9A-798F1A480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EBC1C5-2B30-EA76-11DC-33DFC2549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1F2C7B-B462-66BB-7FE9-B1FCAA71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6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90A2-9A70-4394-B1FE-195150216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33230A-4EB5-D147-4D22-86148B37E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466E71-F8DE-D6FA-C26A-1EFD7C75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4BC080-FB62-14BF-B553-7EDEC0552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03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1BD0C-860F-2E4B-E381-6DC361CEA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929D6-350A-438B-DFA4-AE5A241F9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D1D8A-DC15-9614-1CA8-E9B77A784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08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CE835-5700-4B63-B892-080D537DB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9995C-9E8C-2173-3BC4-E4A791DE5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27DA70-DE38-F696-1BA5-A6EB2D367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2BB07-E7D1-BC1D-A358-E8D9CEC3F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2CA50-1122-D5DD-C2C7-CC18E2BBC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02F2C-9068-F97B-DC5A-D107A4885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79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8A783-5329-D6BB-477F-C3EC15D07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BA35CC-BE45-7135-D4C2-EEF4DE940B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0080D-D251-260D-CBD0-0421F20576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1CC6FA-A994-64D9-1982-AED7BE224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C1FCB-819E-8234-AD65-B79E0C74D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1AF9E-7698-5652-F959-749635E8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395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F83C49-8DA2-7C8C-7DA0-6BC9D39A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BC681-EA90-D3B8-F7EA-34F7A825C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2B670-1F7A-DF83-AB78-E75EBFB823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9C8779-0B4B-AC4D-A548-A6255C03CFD8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22071-A789-7A17-45E1-DA47F8035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2FF2-2709-A5F4-DFAE-47A396844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C4E36D-EB32-F74A-81CE-0533260EC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91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mnras/article/402/3/1467/988918" TargetMode="External"/><Relationship Id="rId2" Type="http://schemas.openxmlformats.org/officeDocument/2006/relationships/hyperlink" Target="https://www.universetoday.com/articles/cosmic-eye-helps-focus-on-distant-galaxys-forma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www.stsci.edu/jwst-program-info/download/jwst/pdf/4125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" name="Rectangle 210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620128-9A14-D352-AE99-25194223CF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9600" dirty="0"/>
              <a:t>NIRSpec/</a:t>
            </a:r>
            <a:r>
              <a:rPr lang="en-US" sz="9600" dirty="0" err="1"/>
              <a:t>NIRCam</a:t>
            </a:r>
            <a:br>
              <a:rPr lang="en-US" sz="9600" dirty="0"/>
            </a:br>
            <a:r>
              <a:rPr lang="en-US" sz="9600" dirty="0"/>
              <a:t>Data Reduction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E5D15D-5E49-FA0E-47EA-1AE09D2A4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JADC workshop Melbourne November 2025</a:t>
            </a:r>
          </a:p>
          <a:p>
            <a:pPr algn="l"/>
            <a:endParaRPr lang="en-US" dirty="0"/>
          </a:p>
        </p:txBody>
      </p:sp>
      <p:sp>
        <p:nvSpPr>
          <p:cNvPr id="213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9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403CF6-02DA-4C16-8EFF-FDF052CE1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11E650-054C-E217-8D4E-5D09C733D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8721E-DE54-BF3F-60D9-8539AEB13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Set up paths and reduction steps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3D2B7E83-B61B-DADB-2DC6-B1F725151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" name="Content Placeholder 8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482D8D0F-C2DA-393E-5F45-09C463437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3710" y="1911493"/>
            <a:ext cx="7585751" cy="46083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26F5C4-B2A2-CAEF-0537-9B82A369FC71}"/>
              </a:ext>
            </a:extLst>
          </p:cNvPr>
          <p:cNvSpPr txBox="1"/>
          <p:nvPr/>
        </p:nvSpPr>
        <p:spPr>
          <a:xfrm>
            <a:off x="228000" y="2247522"/>
            <a:ext cx="3643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Try stage 1 in own time on </a:t>
            </a:r>
            <a:r>
              <a:rPr lang="en-US" i="1" dirty="0"/>
              <a:t>_</a:t>
            </a:r>
            <a:r>
              <a:rPr lang="en-US" i="1" dirty="0" err="1"/>
              <a:t>uncal.fits</a:t>
            </a:r>
            <a:r>
              <a:rPr lang="en-US" dirty="0"/>
              <a:t> files.</a:t>
            </a:r>
          </a:p>
          <a:p>
            <a:pPr algn="ctr"/>
            <a:r>
              <a:rPr lang="en-US" dirty="0"/>
              <a:t>Warning: The first run will take hours to download reference files!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0BF939-DCA7-DB38-B166-2C007E135D63}"/>
              </a:ext>
            </a:extLst>
          </p:cNvPr>
          <p:cNvSpPr txBox="1"/>
          <p:nvPr/>
        </p:nvSpPr>
        <p:spPr>
          <a:xfrm>
            <a:off x="572493" y="4010313"/>
            <a:ext cx="28464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On first run, create config files. If want to change defaults on reruns, switch to False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BF4713-8B2E-0A5B-3496-EEE6C8FF8282}"/>
              </a:ext>
            </a:extLst>
          </p:cNvPr>
          <p:cNvSpPr txBox="1"/>
          <p:nvPr/>
        </p:nvSpPr>
        <p:spPr>
          <a:xfrm>
            <a:off x="572493" y="5935803"/>
            <a:ext cx="284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Check directory paths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C205A6-8E9A-2D2D-3839-03930D13D41B}"/>
              </a:ext>
            </a:extLst>
          </p:cNvPr>
          <p:cNvCxnSpPr>
            <a:cxnSpLocks/>
          </p:cNvCxnSpPr>
          <p:nvPr/>
        </p:nvCxnSpPr>
        <p:spPr>
          <a:xfrm>
            <a:off x="3586163" y="2847686"/>
            <a:ext cx="1328737" cy="437466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7488B5-CABF-E9C4-435A-2192325E9A3F}"/>
              </a:ext>
            </a:extLst>
          </p:cNvPr>
          <p:cNvCxnSpPr>
            <a:cxnSpLocks/>
          </p:cNvCxnSpPr>
          <p:nvPr/>
        </p:nvCxnSpPr>
        <p:spPr>
          <a:xfrm flipV="1">
            <a:off x="3327041" y="4048015"/>
            <a:ext cx="1587859" cy="417012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AD7B8E4-9AF8-DF76-1A9E-3A996BB0F87C}"/>
              </a:ext>
            </a:extLst>
          </p:cNvPr>
          <p:cNvCxnSpPr>
            <a:cxnSpLocks/>
          </p:cNvCxnSpPr>
          <p:nvPr/>
        </p:nvCxnSpPr>
        <p:spPr>
          <a:xfrm flipV="1">
            <a:off x="3197480" y="5597638"/>
            <a:ext cx="1717420" cy="514747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954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B3408A-60F7-0CA6-89DB-C1EE6341A5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43F832-F72E-6486-A19F-48CCE9195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59DE6-81A1-F40F-DB55-66D6401D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Running stages 1 and 2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AC2241FD-C00F-0073-AB5E-D580F12E4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19B57156-0A80-AAEB-37D0-715F40088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274" y="1893204"/>
            <a:ext cx="8629651" cy="42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29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B88CE9-34A0-2C43-4DAF-EE2A1004D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1EEF173-E76C-1A30-3513-4DD4EDF79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91E29C-F221-11E4-F158-11AB248A1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Modifying reduction parameters: ASDF files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C2787A2B-F9E9-FE06-028F-87FA10389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88471C-6DB4-4D16-02B3-0E7CBC78F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8276" y="1890632"/>
            <a:ext cx="7772400" cy="472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285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841D87-A1D6-06AE-36F8-BECCE9E0A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0" name="Rectangle 229">
            <a:extLst>
              <a:ext uri="{FF2B5EF4-FFF2-40B4-BE49-F238E27FC236}">
                <a16:creationId xmlns:a16="http://schemas.microsoft.com/office/drawing/2014/main" id="{E9FF2949-CF2C-59C4-AF9C-D65EEDFC6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A810ED-79D5-5DE4-FAF1-E0122435A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Autofit/>
          </a:bodyPr>
          <a:lstStyle/>
          <a:p>
            <a:pPr algn="l"/>
            <a:r>
              <a:rPr lang="en-US" sz="8000" dirty="0" err="1"/>
              <a:t>NIRCam</a:t>
            </a:r>
            <a:r>
              <a:rPr lang="en-US" sz="8000" dirty="0"/>
              <a:t> Imaging</a:t>
            </a:r>
          </a:p>
        </p:txBody>
      </p:sp>
      <p:sp>
        <p:nvSpPr>
          <p:cNvPr id="232" name="sketch line">
            <a:extLst>
              <a:ext uri="{FF2B5EF4-FFF2-40B4-BE49-F238E27FC236}">
                <a16:creationId xmlns:a16="http://schemas.microsoft.com/office/drawing/2014/main" id="{6BEED52C-9913-5B24-277B-6DE75AEA8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502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4FE98-CA4B-B6D9-7361-F77D4B60B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Retrieve data from MAST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BE71E5-3AA0-09B5-25AE-45F3E4121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88480" cy="1428487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000" dirty="0"/>
              <a:t>Select F356W filter</a:t>
            </a:r>
          </a:p>
          <a:p>
            <a:r>
              <a:rPr lang="en-US" sz="2000" dirty="0"/>
              <a:t>There are 4 dithers = </a:t>
            </a:r>
            <a:r>
              <a:rPr lang="en-AU" sz="2000" dirty="0">
                <a:effectLst/>
              </a:rPr>
              <a:t>jw04125018001_02101_0000</a:t>
            </a:r>
            <a:r>
              <a:rPr lang="en-AU" sz="2000" dirty="0">
                <a:solidFill>
                  <a:schemeClr val="accent2">
                    <a:lumMod val="75000"/>
                  </a:schemeClr>
                </a:solidFill>
                <a:effectLst/>
              </a:rPr>
              <a:t>X</a:t>
            </a:r>
            <a:r>
              <a:rPr lang="en-AU" sz="2000" dirty="0">
                <a:effectLst/>
              </a:rPr>
              <a:t>_nrs2 for </a:t>
            </a:r>
            <a:r>
              <a:rPr lang="en-AU" sz="2000" dirty="0">
                <a:solidFill>
                  <a:schemeClr val="accent2">
                    <a:lumMod val="75000"/>
                  </a:schemeClr>
                </a:solidFill>
                <a:effectLst/>
              </a:rPr>
              <a:t>X</a:t>
            </a:r>
            <a:r>
              <a:rPr lang="en-AU" sz="2000" dirty="0">
                <a:effectLst/>
              </a:rPr>
              <a:t> = 1-4 </a:t>
            </a:r>
            <a:endParaRPr lang="en-US" sz="2000" dirty="0"/>
          </a:p>
          <a:p>
            <a:r>
              <a:rPr lang="en-US" sz="2000" dirty="0"/>
              <a:t>Fully reduced cube = jw04125-o018_t039_nirspec_g235m-f170lp</a:t>
            </a:r>
          </a:p>
          <a:p>
            <a:endParaRPr lang="en-US" sz="1500" dirty="0"/>
          </a:p>
          <a:p>
            <a:endParaRPr lang="en-US" sz="1500" dirty="0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4CC4BC-A2F6-C9ED-D81C-302F4CDFB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505" y="640823"/>
            <a:ext cx="6999271" cy="370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04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7FF8A-394B-04D3-5AFF-E8132F80B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1B058-EA31-8E08-3760-B118EEBA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1138427"/>
            <a:ext cx="4023360" cy="3033106"/>
          </a:xfrm>
        </p:spPr>
        <p:txBody>
          <a:bodyPr anchor="ctr">
            <a:normAutofit/>
          </a:bodyPr>
          <a:lstStyle/>
          <a:p>
            <a:r>
              <a:rPr lang="en-US" sz="5400" dirty="0"/>
              <a:t>Download the </a:t>
            </a:r>
            <a:r>
              <a:rPr lang="en-US" sz="5400" i="1" dirty="0"/>
              <a:t>reduced</a:t>
            </a:r>
            <a:r>
              <a:rPr lang="en-US" sz="5400" dirty="0"/>
              <a:t> cube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EDD58E95-F8AA-EE29-1E2C-8647325B0017}"/>
              </a:ext>
            </a:extLst>
          </p:cNvPr>
          <p:cNvSpPr txBox="1">
            <a:spLocks/>
          </p:cNvSpPr>
          <p:nvPr/>
        </p:nvSpPr>
        <p:spPr>
          <a:xfrm>
            <a:off x="1053603" y="4997268"/>
            <a:ext cx="9830793" cy="69690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AU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Filename =jw04125-o017_t039_nircam_clear-f356w_i2d.fits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76C7AB-EC49-EF46-4BD7-EAB02D8CF9B0}"/>
              </a:ext>
            </a:extLst>
          </p:cNvPr>
          <p:cNvSpPr/>
          <p:nvPr/>
        </p:nvSpPr>
        <p:spPr>
          <a:xfrm>
            <a:off x="6003471" y="4997268"/>
            <a:ext cx="3380015" cy="49638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ABE36B-C24F-CB7C-DA3E-24BBC0F4C5D1}"/>
              </a:ext>
            </a:extLst>
          </p:cNvPr>
          <p:cNvSpPr txBox="1"/>
          <p:nvPr/>
        </p:nvSpPr>
        <p:spPr>
          <a:xfrm>
            <a:off x="6887439" y="5562150"/>
            <a:ext cx="153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Instrument, grating, filter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9DDC9-41EE-874B-73E8-09BF1D7CC8AB}"/>
              </a:ext>
            </a:extLst>
          </p:cNvPr>
          <p:cNvSpPr/>
          <p:nvPr/>
        </p:nvSpPr>
        <p:spPr>
          <a:xfrm>
            <a:off x="9463314" y="4997268"/>
            <a:ext cx="538844" cy="512718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97132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02DB5A-6631-C845-2014-C345DEF94001}"/>
              </a:ext>
            </a:extLst>
          </p:cNvPr>
          <p:cNvSpPr txBox="1"/>
          <p:nvPr/>
        </p:nvSpPr>
        <p:spPr>
          <a:xfrm>
            <a:off x="9064580" y="5647212"/>
            <a:ext cx="153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56082">
                    <a:lumMod val="60000"/>
                    <a:lumOff val="4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filetype (2d image)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9F66C8-98C8-3942-9A9C-5A90A9B8DD89}"/>
              </a:ext>
            </a:extLst>
          </p:cNvPr>
          <p:cNvSpPr/>
          <p:nvPr/>
        </p:nvSpPr>
        <p:spPr>
          <a:xfrm>
            <a:off x="2905846" y="4966875"/>
            <a:ext cx="1339584" cy="496389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C00C32-4234-B582-E1A8-239541D09D78}"/>
              </a:ext>
            </a:extLst>
          </p:cNvPr>
          <p:cNvSpPr txBox="1"/>
          <p:nvPr/>
        </p:nvSpPr>
        <p:spPr>
          <a:xfrm>
            <a:off x="2357053" y="5549240"/>
            <a:ext cx="153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A02B9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JWST proposal 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CD18D1-CE04-34E5-F920-521412FDF789}"/>
              </a:ext>
            </a:extLst>
          </p:cNvPr>
          <p:cNvSpPr txBox="1"/>
          <p:nvPr/>
        </p:nvSpPr>
        <p:spPr>
          <a:xfrm>
            <a:off x="775113" y="6441456"/>
            <a:ext cx="10844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File naming convention: https://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jwst-pipeline.readthedocs.io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/latest/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jwst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data_products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file_naming.html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30E3DE-8611-F4D2-2B55-2852A028AE0B}"/>
              </a:ext>
            </a:extLst>
          </p:cNvPr>
          <p:cNvSpPr txBox="1"/>
          <p:nvPr/>
        </p:nvSpPr>
        <p:spPr>
          <a:xfrm>
            <a:off x="3735225" y="5519057"/>
            <a:ext cx="2672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Association candidate ID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Target ID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A02B9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8CF6DD-8DA6-4FE0-BF41-C33D5436093D}"/>
              </a:ext>
            </a:extLst>
          </p:cNvPr>
          <p:cNvSpPr/>
          <p:nvPr/>
        </p:nvSpPr>
        <p:spPr>
          <a:xfrm>
            <a:off x="4327071" y="4986454"/>
            <a:ext cx="1600200" cy="4963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2D60659-11E2-69D8-AE16-B12B833C7EB0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212092" y="452698"/>
            <a:ext cx="177800" cy="4104000"/>
          </a:xfrm>
          <a:prstGeom prst="rect">
            <a:avLst/>
          </a:prstGeom>
        </p:spPr>
      </p:pic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81CD92C-6890-03FF-1353-3704F9EA4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892" y="692612"/>
            <a:ext cx="7385880" cy="367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4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B3F0A-F952-532F-0EF8-17D276515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</a:t>
            </a:r>
            <a:r>
              <a:rPr lang="en-US" i="1" dirty="0"/>
              <a:t>raw*</a:t>
            </a:r>
            <a:r>
              <a:rPr lang="en-US" dirty="0"/>
              <a:t> exposures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E1C3B-AA00-2732-49B4-FBC37E1DE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671"/>
            <a:ext cx="10515600" cy="5171099"/>
          </a:xfrm>
        </p:spPr>
        <p:txBody>
          <a:bodyPr>
            <a:noAutofit/>
          </a:bodyPr>
          <a:lstStyle/>
          <a:p>
            <a:r>
              <a:rPr lang="en-US" sz="2000" dirty="0"/>
              <a:t>Raw (stage 0 from the telescope) = </a:t>
            </a:r>
            <a:r>
              <a:rPr lang="en-US" sz="2000" b="1" dirty="0"/>
              <a:t>_</a:t>
            </a:r>
            <a:r>
              <a:rPr lang="en-US" sz="2000" b="1" dirty="0" err="1"/>
              <a:t>uncal.fits</a:t>
            </a:r>
            <a:endParaRPr lang="en-US" sz="2000" b="1" dirty="0"/>
          </a:p>
          <a:p>
            <a:r>
              <a:rPr lang="en-US" sz="2000" dirty="0"/>
              <a:t>Stage 1 produces </a:t>
            </a:r>
            <a:r>
              <a:rPr lang="en-US" sz="2000" b="1" dirty="0"/>
              <a:t>_</a:t>
            </a:r>
            <a:r>
              <a:rPr lang="en-US" sz="2000" b="1" dirty="0" err="1"/>
              <a:t>rates.fits</a:t>
            </a:r>
            <a:endParaRPr lang="en-US" sz="2000" b="1" dirty="0"/>
          </a:p>
          <a:p>
            <a:r>
              <a:rPr lang="en-US" sz="2000" dirty="0"/>
              <a:t>Stage 2 produces </a:t>
            </a:r>
            <a:r>
              <a:rPr lang="en-US" sz="2000" b="1" dirty="0"/>
              <a:t>_</a:t>
            </a:r>
            <a:r>
              <a:rPr lang="en-US" sz="2000" b="1" dirty="0" err="1"/>
              <a:t>cal.fits</a:t>
            </a:r>
            <a:endParaRPr lang="en-US" sz="2000" b="1" dirty="0"/>
          </a:p>
          <a:p>
            <a:r>
              <a:rPr lang="en-US" sz="2000" dirty="0"/>
              <a:t>Stage 3 produces </a:t>
            </a:r>
            <a:r>
              <a:rPr lang="en-US" sz="2000" b="1" dirty="0"/>
              <a:t>_i2d.fits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Stage 1 of the pipeline requires GBs of reference files, will take too long to download so we’ll start at stage 2. </a:t>
            </a:r>
            <a:r>
              <a:rPr lang="en-US" sz="2000" b="1" dirty="0">
                <a:solidFill>
                  <a:srgbClr val="FF2600"/>
                </a:solidFill>
              </a:rPr>
              <a:t>Download _</a:t>
            </a:r>
            <a:r>
              <a:rPr lang="en-US" sz="2000" b="1" dirty="0" err="1">
                <a:solidFill>
                  <a:srgbClr val="FF2600"/>
                </a:solidFill>
              </a:rPr>
              <a:t>rates.fits</a:t>
            </a:r>
            <a:r>
              <a:rPr lang="en-US" sz="2000" b="1" dirty="0">
                <a:solidFill>
                  <a:srgbClr val="FF2600"/>
                </a:solidFill>
              </a:rPr>
              <a:t> files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NIRCam</a:t>
            </a:r>
            <a:r>
              <a:rPr lang="en-US" sz="2000" dirty="0"/>
              <a:t> has two long wavelength detectors. </a:t>
            </a:r>
            <a:r>
              <a:rPr lang="en-US" sz="2000" b="1" dirty="0">
                <a:solidFill>
                  <a:schemeClr val="accent2"/>
                </a:solidFill>
              </a:rPr>
              <a:t>So will need to download both nrc</a:t>
            </a:r>
            <a:r>
              <a:rPr lang="en-US" sz="2000" b="1" u="sng" dirty="0">
                <a:solidFill>
                  <a:schemeClr val="accent2"/>
                </a:solidFill>
              </a:rPr>
              <a:t>a</a:t>
            </a:r>
            <a:r>
              <a:rPr lang="en-US" sz="2000" b="1" dirty="0">
                <a:solidFill>
                  <a:schemeClr val="accent2"/>
                </a:solidFill>
              </a:rPr>
              <a:t>long and nrc</a:t>
            </a:r>
            <a:r>
              <a:rPr lang="en-US" sz="2000" b="1" u="sng" dirty="0">
                <a:solidFill>
                  <a:schemeClr val="accent2"/>
                </a:solidFill>
              </a:rPr>
              <a:t>b</a:t>
            </a:r>
            <a:r>
              <a:rPr lang="en-US" sz="2000" b="1" dirty="0">
                <a:solidFill>
                  <a:schemeClr val="accent2"/>
                </a:solidFill>
              </a:rPr>
              <a:t>long files.</a:t>
            </a:r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r>
              <a:rPr lang="en-US" sz="2000" dirty="0"/>
              <a:t>To speed up downloads and reduction, </a:t>
            </a:r>
            <a:r>
              <a:rPr lang="en-US" sz="2000" b="1" dirty="0">
                <a:solidFill>
                  <a:srgbClr val="0070C0"/>
                </a:solidFill>
              </a:rPr>
              <a:t>only download the first two exposures (1 – 2)</a:t>
            </a:r>
            <a:r>
              <a:rPr lang="en-US" sz="2000" dirty="0"/>
              <a:t>:</a:t>
            </a:r>
          </a:p>
          <a:p>
            <a:pPr marL="0" indent="0">
              <a:buNone/>
            </a:pPr>
            <a:r>
              <a:rPr lang="en-US" sz="2000" dirty="0"/>
              <a:t>			</a:t>
            </a:r>
            <a:r>
              <a:rPr lang="en-AU" sz="2000" dirty="0"/>
              <a:t>jw04125017001_02103_00001_nrcalong_rate.fits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4DC66-000F-C0B5-1A82-4DE3363260B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00600" y="-4066354"/>
            <a:ext cx="190800" cy="10872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D18EAC-974D-21E0-4A4E-AF61A4FFB1A7}"/>
              </a:ext>
            </a:extLst>
          </p:cNvPr>
          <p:cNvSpPr/>
          <p:nvPr/>
        </p:nvSpPr>
        <p:spPr>
          <a:xfrm>
            <a:off x="3595816" y="5978858"/>
            <a:ext cx="999198" cy="310497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FB01E3-D73D-90F6-97B7-2F095BA5C540}"/>
              </a:ext>
            </a:extLst>
          </p:cNvPr>
          <p:cNvSpPr txBox="1"/>
          <p:nvPr/>
        </p:nvSpPr>
        <p:spPr>
          <a:xfrm>
            <a:off x="3432838" y="6301475"/>
            <a:ext cx="1024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A02B9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JWST proposal ID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0579AE-A943-18F0-5F7D-AD6DEBD4B145}"/>
              </a:ext>
            </a:extLst>
          </p:cNvPr>
          <p:cNvSpPr/>
          <p:nvPr/>
        </p:nvSpPr>
        <p:spPr>
          <a:xfrm>
            <a:off x="4595014" y="5982974"/>
            <a:ext cx="404271" cy="3104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9E022-61B4-BD2E-8E0B-E025232E7960}"/>
              </a:ext>
            </a:extLst>
          </p:cNvPr>
          <p:cNvSpPr txBox="1"/>
          <p:nvPr/>
        </p:nvSpPr>
        <p:spPr>
          <a:xfrm>
            <a:off x="4158544" y="6289355"/>
            <a:ext cx="1024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Observation number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49530E-5C66-BE5A-94CD-BDF6C1242C4A}"/>
              </a:ext>
            </a:extLst>
          </p:cNvPr>
          <p:cNvSpPr/>
          <p:nvPr/>
        </p:nvSpPr>
        <p:spPr>
          <a:xfrm>
            <a:off x="4999285" y="5979885"/>
            <a:ext cx="422781" cy="3104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8E8E8">
                  <a:lumMod val="50000"/>
                </a:srgb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52288F-99A0-77F3-82EF-19DAE7786697}"/>
              </a:ext>
            </a:extLst>
          </p:cNvPr>
          <p:cNvSpPr txBox="1"/>
          <p:nvPr/>
        </p:nvSpPr>
        <p:spPr>
          <a:xfrm>
            <a:off x="4929065" y="6289355"/>
            <a:ext cx="73061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8E8E8">
                    <a:lumMod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Visit number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F6950E-E6A6-BDD7-9BC3-5A3C6CA6DD11}"/>
              </a:ext>
            </a:extLst>
          </p:cNvPr>
          <p:cNvSpPr/>
          <p:nvPr/>
        </p:nvSpPr>
        <p:spPr>
          <a:xfrm>
            <a:off x="7102537" y="5992242"/>
            <a:ext cx="961600" cy="3104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2BAAFD-0787-7D12-021F-B919687CD802}"/>
              </a:ext>
            </a:extLst>
          </p:cNvPr>
          <p:cNvSpPr txBox="1"/>
          <p:nvPr/>
        </p:nvSpPr>
        <p:spPr>
          <a:xfrm>
            <a:off x="6904959" y="6289355"/>
            <a:ext cx="1094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Detector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2F3123-80F0-AA2C-272A-C3879CA18729}"/>
              </a:ext>
            </a:extLst>
          </p:cNvPr>
          <p:cNvSpPr/>
          <p:nvPr/>
        </p:nvSpPr>
        <p:spPr>
          <a:xfrm>
            <a:off x="6300006" y="5984003"/>
            <a:ext cx="718405" cy="31049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E2841">
                  <a:lumMod val="50000"/>
                  <a:lumOff val="50000"/>
                </a:srgb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BB2B64-246B-CA64-08A4-2ECBCF5AAEB9}"/>
              </a:ext>
            </a:extLst>
          </p:cNvPr>
          <p:cNvSpPr txBox="1"/>
          <p:nvPr/>
        </p:nvSpPr>
        <p:spPr>
          <a:xfrm>
            <a:off x="6141544" y="6281116"/>
            <a:ext cx="109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E2841">
                    <a:lumMod val="50000"/>
                    <a:lumOff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Exposure number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1A3BCE4-9F68-4790-7681-409F47779398}"/>
              </a:ext>
            </a:extLst>
          </p:cNvPr>
          <p:cNvSpPr/>
          <p:nvPr/>
        </p:nvSpPr>
        <p:spPr>
          <a:xfrm>
            <a:off x="5503751" y="5976308"/>
            <a:ext cx="730611" cy="3104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E8E8E8">
                  <a:lumMod val="50000"/>
                </a:srgb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7E12DF-77FC-61D5-0676-C5B898EE17D1}"/>
              </a:ext>
            </a:extLst>
          </p:cNvPr>
          <p:cNvSpPr txBox="1"/>
          <p:nvPr/>
        </p:nvSpPr>
        <p:spPr>
          <a:xfrm>
            <a:off x="5472961" y="6281116"/>
            <a:ext cx="91299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E8E8E8">
                    <a:lumMod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visit group, sequence,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0C6CF5-F940-FEA4-E52A-BC53AC985B2A}"/>
              </a:ext>
            </a:extLst>
          </p:cNvPr>
          <p:cNvSpPr txBox="1"/>
          <p:nvPr/>
        </p:nvSpPr>
        <p:spPr>
          <a:xfrm>
            <a:off x="7604453" y="6326170"/>
            <a:ext cx="1094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26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File type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872B90-EA33-ABEB-348E-49215AE87A11}"/>
              </a:ext>
            </a:extLst>
          </p:cNvPr>
          <p:cNvSpPr/>
          <p:nvPr/>
        </p:nvSpPr>
        <p:spPr>
          <a:xfrm>
            <a:off x="8151874" y="5976308"/>
            <a:ext cx="509240" cy="331349"/>
          </a:xfrm>
          <a:prstGeom prst="rect">
            <a:avLst/>
          </a:prstGeom>
          <a:noFill/>
          <a:ln>
            <a:solidFill>
              <a:srgbClr val="FF2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26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9723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5A536A-544C-5AC5-6809-0C0FEDB87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847D212-E5FA-ED05-5CC4-4D2879FBE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957ADD-DC97-3056-3751-56661533F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The reduction script</a:t>
            </a:r>
            <a:endParaRPr lang="en-US" sz="54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4FA8761B-6870-5DEC-4ABB-11993AF05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0A8FEA99-B00D-8088-BABD-2CEA1A2A1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768" y="2034284"/>
            <a:ext cx="7772400" cy="398367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9C8A842-6459-4910-DAFC-9FFD184CCAD3}"/>
              </a:ext>
            </a:extLst>
          </p:cNvPr>
          <p:cNvCxnSpPr>
            <a:cxnSpLocks/>
          </p:cNvCxnSpPr>
          <p:nvPr/>
        </p:nvCxnSpPr>
        <p:spPr>
          <a:xfrm>
            <a:off x="862149" y="5088063"/>
            <a:ext cx="1360619" cy="0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280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69B1F-6A13-2600-6CD3-B8A9DC6D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Set up directories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0287D20C-1285-BD6D-75C0-9969A7330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93" y="2108200"/>
            <a:ext cx="10234796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014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C29CE5-AA78-225B-BAC1-B6364CFC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Our target:</a:t>
            </a:r>
            <a:br>
              <a:rPr lang="en-US" sz="5400" dirty="0"/>
            </a:br>
            <a:r>
              <a:rPr lang="en-US" sz="5400" i="1" dirty="0"/>
              <a:t>The Cosmic Eye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702949-6E1C-B0B1-0908-C408EC75AA06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hlinkClick r:id="rId2"/>
              </a:rPr>
              <a:t>A Gravitationally Lensed Galaxy!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Source redshift = 3.07331, magnified by a factor of ∼25  by </a:t>
            </a:r>
            <a:r>
              <a:rPr lang="en-US" sz="2000" i="1" dirty="0"/>
              <a:t>z</a:t>
            </a:r>
            <a:r>
              <a:rPr lang="en-US" sz="2000" dirty="0"/>
              <a:t>= 0.73 deflector galaxy (</a:t>
            </a:r>
            <a:r>
              <a:rPr lang="en-US" sz="2000" dirty="0">
                <a:hlinkClick r:id="rId3"/>
              </a:rPr>
              <a:t>Quider et al. 2010</a:t>
            </a:r>
            <a:r>
              <a:rPr lang="en-US" sz="2000" dirty="0"/>
              <a:t>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Has </a:t>
            </a:r>
            <a:r>
              <a:rPr lang="en-US" sz="2000" dirty="0" err="1"/>
              <a:t>NIRCam</a:t>
            </a:r>
            <a:r>
              <a:rPr lang="en-US" sz="2000" dirty="0"/>
              <a:t> and NIRSpec IFU observations from cycle 2 program </a:t>
            </a:r>
            <a:r>
              <a:rPr lang="en-US" sz="2000" dirty="0">
                <a:hlinkClick r:id="rId4"/>
              </a:rPr>
              <a:t># 4125 (PI Florian)</a:t>
            </a:r>
            <a:r>
              <a:rPr lang="en-US" sz="2000" dirty="0"/>
              <a:t>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Content Placeholder 4" descr="A galaxy in space&#10;&#10;AI-generated content may be incorrect.">
            <a:extLst>
              <a:ext uri="{FF2B5EF4-FFF2-40B4-BE49-F238E27FC236}">
                <a16:creationId xmlns:a16="http://schemas.microsoft.com/office/drawing/2014/main" id="{1194335B-1CC3-258A-5616-B478F6308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446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74033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4A6E37-7C42-F380-DC55-1BB82050C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0" name="Rectangle 229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C112AA-A51F-D73E-A525-6C59BC7A6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Autofit/>
          </a:bodyPr>
          <a:lstStyle/>
          <a:p>
            <a:pPr algn="l"/>
            <a:r>
              <a:rPr lang="en-US" sz="8000" dirty="0"/>
              <a:t>NIRSpec/IFU</a:t>
            </a:r>
          </a:p>
        </p:txBody>
      </p:sp>
      <p:sp>
        <p:nvSpPr>
          <p:cNvPr id="23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43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EEB9A8-8AFB-1C6E-F4A6-77BAC714B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Look up Proposal information on APT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693B21-AA4C-6294-95A7-7F066707D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/>
              <a:t>APT files for accepted programs are public. </a:t>
            </a:r>
          </a:p>
          <a:p>
            <a:pPr marL="0" indent="0">
              <a:buNone/>
            </a:pPr>
            <a:r>
              <a:rPr lang="en-US" sz="2200" dirty="0"/>
              <a:t>File &gt; Retrieve from STScI &gt; Retrieve using Program ID</a:t>
            </a:r>
          </a:p>
          <a:p>
            <a:pPr marL="0" indent="0">
              <a:buNone/>
            </a:pPr>
            <a:r>
              <a:rPr lang="en-US" sz="2200" dirty="0"/>
              <a:t>Program ID = 4125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40705B-2A73-7328-A30C-EC209E8FA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7614" y="383120"/>
            <a:ext cx="6987939" cy="423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27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4FE98-CA4B-B6D9-7361-F77D4B60B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 dirty="0"/>
              <a:t>Retrieve data from MAST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EFFFAD2-8C0E-6133-D2A3-DE5304D20F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90"/>
          <a:stretch>
            <a:fillRect/>
          </a:stretch>
        </p:blipFill>
        <p:spPr>
          <a:xfrm>
            <a:off x="4654296" y="951470"/>
            <a:ext cx="6776854" cy="359309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9BE71E5-3AA0-09B5-25AE-45F3E4121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88480" cy="1428487"/>
          </a:xfrm>
        </p:spPr>
        <p:txBody>
          <a:bodyPr anchor="t">
            <a:normAutofit fontScale="85000" lnSpcReduction="10000"/>
          </a:bodyPr>
          <a:lstStyle/>
          <a:p>
            <a:r>
              <a:rPr lang="en-US" sz="2000" dirty="0"/>
              <a:t>Select G235M/F170W (the medium resolution grating with 1.7 micron filter)</a:t>
            </a:r>
          </a:p>
          <a:p>
            <a:r>
              <a:rPr lang="en-US" sz="2000" dirty="0"/>
              <a:t>There are 8 dithers = </a:t>
            </a:r>
            <a:r>
              <a:rPr lang="en-AU" sz="2000" dirty="0">
                <a:effectLst/>
              </a:rPr>
              <a:t>jw04125018001_02101_0000</a:t>
            </a:r>
            <a:r>
              <a:rPr lang="en-AU" sz="2000" dirty="0">
                <a:solidFill>
                  <a:schemeClr val="accent2">
                    <a:lumMod val="75000"/>
                  </a:schemeClr>
                </a:solidFill>
                <a:effectLst/>
              </a:rPr>
              <a:t>X</a:t>
            </a:r>
            <a:r>
              <a:rPr lang="en-AU" sz="2000" dirty="0">
                <a:effectLst/>
              </a:rPr>
              <a:t>_nrs2 for </a:t>
            </a:r>
            <a:r>
              <a:rPr lang="en-AU" sz="2000" dirty="0">
                <a:solidFill>
                  <a:schemeClr val="accent2">
                    <a:lumMod val="75000"/>
                  </a:schemeClr>
                </a:solidFill>
                <a:effectLst/>
              </a:rPr>
              <a:t>X</a:t>
            </a:r>
            <a:r>
              <a:rPr lang="en-AU" sz="2000" dirty="0">
                <a:effectLst/>
              </a:rPr>
              <a:t> = 1-8 </a:t>
            </a:r>
            <a:endParaRPr lang="en-US" sz="2000" dirty="0"/>
          </a:p>
          <a:p>
            <a:r>
              <a:rPr lang="en-US" sz="2000" dirty="0"/>
              <a:t>Fully reduced cube = jw04125-o018_t039_nirspec_g235m-f170lp</a:t>
            </a:r>
          </a:p>
          <a:p>
            <a:endParaRPr lang="en-US" sz="1500" dirty="0"/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423239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7FF8A-394B-04D3-5AFF-E8132F80B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1B058-EA31-8E08-3760-B118EEBA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1138427"/>
            <a:ext cx="4023360" cy="3033106"/>
          </a:xfrm>
        </p:spPr>
        <p:txBody>
          <a:bodyPr anchor="ctr">
            <a:normAutofit/>
          </a:bodyPr>
          <a:lstStyle/>
          <a:p>
            <a:r>
              <a:rPr lang="en-US" sz="5400" dirty="0"/>
              <a:t>Download the </a:t>
            </a:r>
            <a:r>
              <a:rPr lang="en-US" sz="5400" i="1" dirty="0"/>
              <a:t>reduced</a:t>
            </a:r>
            <a:r>
              <a:rPr lang="en-US" sz="5400" dirty="0"/>
              <a:t> cube</a:t>
            </a:r>
          </a:p>
        </p:txBody>
      </p:sp>
      <p:pic>
        <p:nvPicPr>
          <p:cNvPr id="3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6E1349-4183-2088-DF46-C2AC5EA8C6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6" t="8659" r="221"/>
          <a:stretch>
            <a:fillRect/>
          </a:stretch>
        </p:blipFill>
        <p:spPr>
          <a:xfrm>
            <a:off x="4490357" y="753856"/>
            <a:ext cx="7129150" cy="3767204"/>
          </a:xfrm>
          <a:prstGeom prst="rect">
            <a:avLst/>
          </a:prstGeom>
        </p:spPr>
      </p:pic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EDD58E95-F8AA-EE29-1E2C-8647325B0017}"/>
              </a:ext>
            </a:extLst>
          </p:cNvPr>
          <p:cNvSpPr txBox="1">
            <a:spLocks/>
          </p:cNvSpPr>
          <p:nvPr/>
        </p:nvSpPr>
        <p:spPr>
          <a:xfrm>
            <a:off x="1180603" y="5022668"/>
            <a:ext cx="9830793" cy="69690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b="1" dirty="0"/>
              <a:t>Filename = jw04125-o018_t039_nirspec_g235m-f170lp_s3d.fits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76C7AB-EC49-EF46-4BD7-EAB02D8CF9B0}"/>
              </a:ext>
            </a:extLst>
          </p:cNvPr>
          <p:cNvSpPr/>
          <p:nvPr/>
        </p:nvSpPr>
        <p:spPr>
          <a:xfrm>
            <a:off x="5927271" y="5022668"/>
            <a:ext cx="3380015" cy="49638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ABE36B-C24F-CB7C-DA3E-24BBC0F4C5D1}"/>
              </a:ext>
            </a:extLst>
          </p:cNvPr>
          <p:cNvSpPr txBox="1"/>
          <p:nvPr/>
        </p:nvSpPr>
        <p:spPr>
          <a:xfrm>
            <a:off x="6887439" y="5574850"/>
            <a:ext cx="153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Instrument, grating, filter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9DDC9-41EE-874B-73E8-09BF1D7CC8AB}"/>
              </a:ext>
            </a:extLst>
          </p:cNvPr>
          <p:cNvSpPr/>
          <p:nvPr/>
        </p:nvSpPr>
        <p:spPr>
          <a:xfrm>
            <a:off x="9437914" y="5022668"/>
            <a:ext cx="538844" cy="512718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02DB5A-6631-C845-2014-C345DEF94001}"/>
              </a:ext>
            </a:extLst>
          </p:cNvPr>
          <p:cNvSpPr txBox="1"/>
          <p:nvPr/>
        </p:nvSpPr>
        <p:spPr>
          <a:xfrm>
            <a:off x="9064580" y="5647212"/>
            <a:ext cx="1140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filetype (spec 3D)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9F66C8-98C8-3942-9A9C-5A90A9B8DD89}"/>
              </a:ext>
            </a:extLst>
          </p:cNvPr>
          <p:cNvSpPr/>
          <p:nvPr/>
        </p:nvSpPr>
        <p:spPr>
          <a:xfrm>
            <a:off x="2905846" y="4966875"/>
            <a:ext cx="1339584" cy="496389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C00C32-4234-B582-E1A8-239541D09D78}"/>
              </a:ext>
            </a:extLst>
          </p:cNvPr>
          <p:cNvSpPr txBox="1"/>
          <p:nvPr/>
        </p:nvSpPr>
        <p:spPr>
          <a:xfrm>
            <a:off x="2357053" y="5549240"/>
            <a:ext cx="153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JWST proposal 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CD18D1-CE04-34E5-F920-521412FDF789}"/>
              </a:ext>
            </a:extLst>
          </p:cNvPr>
          <p:cNvSpPr txBox="1"/>
          <p:nvPr/>
        </p:nvSpPr>
        <p:spPr>
          <a:xfrm>
            <a:off x="775113" y="6441456"/>
            <a:ext cx="10844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 naming convention: https://</a:t>
            </a:r>
            <a:r>
              <a:rPr lang="en-US" dirty="0" err="1"/>
              <a:t>jwst-pipeline.readthedocs.io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/latest/</a:t>
            </a:r>
            <a:r>
              <a:rPr lang="en-US" dirty="0" err="1"/>
              <a:t>jwst</a:t>
            </a:r>
            <a:r>
              <a:rPr lang="en-US" dirty="0"/>
              <a:t>/</a:t>
            </a:r>
            <a:r>
              <a:rPr lang="en-US" dirty="0" err="1"/>
              <a:t>data_products</a:t>
            </a:r>
            <a:r>
              <a:rPr lang="en-US" dirty="0"/>
              <a:t>/</a:t>
            </a:r>
            <a:r>
              <a:rPr lang="en-US" dirty="0" err="1"/>
              <a:t>file_naming.html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30E3DE-8611-F4D2-2B55-2852A028AE0B}"/>
              </a:ext>
            </a:extLst>
          </p:cNvPr>
          <p:cNvSpPr txBox="1"/>
          <p:nvPr/>
        </p:nvSpPr>
        <p:spPr>
          <a:xfrm>
            <a:off x="3735225" y="5519057"/>
            <a:ext cx="2672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Association candidate ID</a:t>
            </a:r>
          </a:p>
          <a:p>
            <a:pPr algn="ctr"/>
            <a:r>
              <a:rPr lang="en-AU" dirty="0"/>
              <a:t>Target ID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58CF6DD-8DA6-4FE0-BF41-C33D5436093D}"/>
              </a:ext>
            </a:extLst>
          </p:cNvPr>
          <p:cNvSpPr/>
          <p:nvPr/>
        </p:nvSpPr>
        <p:spPr>
          <a:xfrm>
            <a:off x="4327071" y="4986454"/>
            <a:ext cx="1485900" cy="4963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2D60659-11E2-69D8-AE16-B12B833C7EB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212092" y="452698"/>
            <a:ext cx="177800" cy="41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08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B3F0A-F952-532F-0EF8-17D276515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</a:t>
            </a:r>
            <a:r>
              <a:rPr lang="en-US" i="1" dirty="0"/>
              <a:t>raw*</a:t>
            </a:r>
            <a:r>
              <a:rPr lang="en-US" dirty="0"/>
              <a:t> exposures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E1C3B-AA00-2732-49B4-FBC37E1DE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671"/>
            <a:ext cx="10515600" cy="5171099"/>
          </a:xfrm>
        </p:spPr>
        <p:txBody>
          <a:bodyPr>
            <a:noAutofit/>
          </a:bodyPr>
          <a:lstStyle/>
          <a:p>
            <a:r>
              <a:rPr lang="en-US" sz="2000" dirty="0"/>
              <a:t>Raw (stage 0 from the telescope) = </a:t>
            </a:r>
            <a:r>
              <a:rPr lang="en-US" sz="2000" b="1" dirty="0"/>
              <a:t>_</a:t>
            </a:r>
            <a:r>
              <a:rPr lang="en-US" sz="2000" b="1" dirty="0" err="1"/>
              <a:t>uncal.fits</a:t>
            </a:r>
            <a:endParaRPr lang="en-US" sz="2000" b="1" dirty="0"/>
          </a:p>
          <a:p>
            <a:r>
              <a:rPr lang="en-US" sz="2000" dirty="0"/>
              <a:t>Stage 1 produces </a:t>
            </a:r>
            <a:r>
              <a:rPr lang="en-US" sz="2000" b="1" dirty="0"/>
              <a:t>_</a:t>
            </a:r>
            <a:r>
              <a:rPr lang="en-US" sz="2000" b="1" dirty="0" err="1"/>
              <a:t>rates.fits</a:t>
            </a:r>
            <a:endParaRPr lang="en-US" sz="2000" b="1" dirty="0"/>
          </a:p>
          <a:p>
            <a:r>
              <a:rPr lang="en-US" sz="2000" dirty="0"/>
              <a:t>Stage 2 produces </a:t>
            </a:r>
            <a:r>
              <a:rPr lang="en-US" sz="2000" b="1" dirty="0"/>
              <a:t>_</a:t>
            </a:r>
            <a:r>
              <a:rPr lang="en-US" sz="2000" b="1" dirty="0" err="1"/>
              <a:t>cal.fits</a:t>
            </a:r>
            <a:endParaRPr lang="en-US" sz="2000" b="1" dirty="0"/>
          </a:p>
          <a:p>
            <a:r>
              <a:rPr lang="en-US" sz="2000" dirty="0"/>
              <a:t>Stage 3 produces </a:t>
            </a:r>
            <a:r>
              <a:rPr lang="en-US" sz="2000" b="1" dirty="0"/>
              <a:t>_s3d.fits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Stage 1 of the pipeline requires GBs of reference files, will take too long to download so we’ll start at stage 2. </a:t>
            </a:r>
            <a:r>
              <a:rPr lang="en-US" sz="2000" b="1" dirty="0">
                <a:solidFill>
                  <a:srgbClr val="FF2600"/>
                </a:solidFill>
              </a:rPr>
              <a:t>Download _</a:t>
            </a:r>
            <a:r>
              <a:rPr lang="en-US" sz="2000" b="1" dirty="0" err="1">
                <a:solidFill>
                  <a:srgbClr val="FF2600"/>
                </a:solidFill>
              </a:rPr>
              <a:t>rates.fits</a:t>
            </a:r>
            <a:r>
              <a:rPr lang="en-US" sz="2000" b="1" dirty="0">
                <a:solidFill>
                  <a:srgbClr val="FF2600"/>
                </a:solidFill>
              </a:rPr>
              <a:t> files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NIRSpec G235M/F170LP grating/filter combination uses only the first (nrs1) of </a:t>
            </a:r>
            <a:r>
              <a:rPr lang="en-US" sz="2000" dirty="0" err="1"/>
              <a:t>NIRSpec’s</a:t>
            </a:r>
            <a:r>
              <a:rPr lang="en-US" sz="2000" dirty="0"/>
              <a:t> two detectors (nrs1 and nrs2). </a:t>
            </a:r>
            <a:r>
              <a:rPr lang="en-US" sz="2000" b="1" dirty="0">
                <a:solidFill>
                  <a:schemeClr val="accent2"/>
                </a:solidFill>
              </a:rPr>
              <a:t>Only download the NRS1 files.</a:t>
            </a:r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r>
              <a:rPr lang="en-US" sz="2000" dirty="0"/>
              <a:t>To speed up downloads and reduction, </a:t>
            </a:r>
            <a:r>
              <a:rPr lang="en-US" sz="2000" b="1" dirty="0">
                <a:solidFill>
                  <a:srgbClr val="0070C0"/>
                </a:solidFill>
              </a:rPr>
              <a:t>only download the first two exposures (1 – 2)</a:t>
            </a:r>
            <a:r>
              <a:rPr lang="en-US" sz="2000" dirty="0"/>
              <a:t>:</a:t>
            </a:r>
          </a:p>
          <a:p>
            <a:pPr marL="0" indent="0" algn="ctr">
              <a:buNone/>
            </a:pPr>
            <a:r>
              <a:rPr lang="en-US" sz="2000" dirty="0"/>
              <a:t>jw04125018001_02101_0000</a:t>
            </a:r>
            <a:r>
              <a:rPr lang="en-US" sz="2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1</a:t>
            </a:r>
            <a:r>
              <a:rPr lang="en-US" sz="2000" dirty="0"/>
              <a:t>_nrs1_rate.fits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4DC66-000F-C0B5-1A82-4DE3363260B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00600" y="-4066354"/>
            <a:ext cx="190800" cy="10872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7D18EAC-974D-21E0-4A4E-AF61A4FFB1A7}"/>
              </a:ext>
            </a:extLst>
          </p:cNvPr>
          <p:cNvSpPr/>
          <p:nvPr/>
        </p:nvSpPr>
        <p:spPr>
          <a:xfrm>
            <a:off x="3595816" y="5978858"/>
            <a:ext cx="999198" cy="310497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FB01E3-D73D-90F6-97B7-2F095BA5C540}"/>
              </a:ext>
            </a:extLst>
          </p:cNvPr>
          <p:cNvSpPr txBox="1"/>
          <p:nvPr/>
        </p:nvSpPr>
        <p:spPr>
          <a:xfrm>
            <a:off x="3432838" y="6301475"/>
            <a:ext cx="1024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5"/>
                </a:solidFill>
              </a:rPr>
              <a:t>JWST proposal ID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0579AE-A943-18F0-5F7D-AD6DEBD4B145}"/>
              </a:ext>
            </a:extLst>
          </p:cNvPr>
          <p:cNvSpPr/>
          <p:nvPr/>
        </p:nvSpPr>
        <p:spPr>
          <a:xfrm>
            <a:off x="4595014" y="5982974"/>
            <a:ext cx="404271" cy="3104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9E022-61B4-BD2E-8E0B-E025232E7960}"/>
              </a:ext>
            </a:extLst>
          </p:cNvPr>
          <p:cNvSpPr txBox="1"/>
          <p:nvPr/>
        </p:nvSpPr>
        <p:spPr>
          <a:xfrm>
            <a:off x="4158544" y="6289355"/>
            <a:ext cx="10246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Observation number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49530E-5C66-BE5A-94CD-BDF6C1242C4A}"/>
              </a:ext>
            </a:extLst>
          </p:cNvPr>
          <p:cNvSpPr/>
          <p:nvPr/>
        </p:nvSpPr>
        <p:spPr>
          <a:xfrm>
            <a:off x="4999285" y="5979885"/>
            <a:ext cx="422781" cy="3104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B52288F-99A0-77F3-82EF-19DAE7786697}"/>
              </a:ext>
            </a:extLst>
          </p:cNvPr>
          <p:cNvSpPr txBox="1"/>
          <p:nvPr/>
        </p:nvSpPr>
        <p:spPr>
          <a:xfrm>
            <a:off x="4929065" y="6289355"/>
            <a:ext cx="73061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Visit number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F6950E-E6A6-BDD7-9BC3-5A3C6CA6DD11}"/>
              </a:ext>
            </a:extLst>
          </p:cNvPr>
          <p:cNvSpPr/>
          <p:nvPr/>
        </p:nvSpPr>
        <p:spPr>
          <a:xfrm>
            <a:off x="7102537" y="5992242"/>
            <a:ext cx="551685" cy="3104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2BAAFD-0787-7D12-021F-B919687CD802}"/>
              </a:ext>
            </a:extLst>
          </p:cNvPr>
          <p:cNvSpPr txBox="1"/>
          <p:nvPr/>
        </p:nvSpPr>
        <p:spPr>
          <a:xfrm>
            <a:off x="6878832" y="6289355"/>
            <a:ext cx="1094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2"/>
                </a:solidFill>
              </a:rPr>
              <a:t>Detector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2F3123-80F0-AA2C-272A-C3879CA18729}"/>
              </a:ext>
            </a:extLst>
          </p:cNvPr>
          <p:cNvSpPr/>
          <p:nvPr/>
        </p:nvSpPr>
        <p:spPr>
          <a:xfrm>
            <a:off x="6300006" y="5984003"/>
            <a:ext cx="718405" cy="31049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BB2B64-246B-CA64-08A4-2ECBCF5AAEB9}"/>
              </a:ext>
            </a:extLst>
          </p:cNvPr>
          <p:cNvSpPr txBox="1"/>
          <p:nvPr/>
        </p:nvSpPr>
        <p:spPr>
          <a:xfrm>
            <a:off x="6141544" y="6281116"/>
            <a:ext cx="109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Exposure number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1A3BCE4-9F68-4790-7681-409F47779398}"/>
              </a:ext>
            </a:extLst>
          </p:cNvPr>
          <p:cNvSpPr/>
          <p:nvPr/>
        </p:nvSpPr>
        <p:spPr>
          <a:xfrm>
            <a:off x="5503751" y="5976308"/>
            <a:ext cx="730611" cy="310497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7E12DF-77FC-61D5-0676-C5B898EE17D1}"/>
              </a:ext>
            </a:extLst>
          </p:cNvPr>
          <p:cNvSpPr txBox="1"/>
          <p:nvPr/>
        </p:nvSpPr>
        <p:spPr>
          <a:xfrm>
            <a:off x="5472961" y="6281116"/>
            <a:ext cx="91299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visit group, sequence,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0C6CF5-F940-FEA4-E52A-BC53AC985B2A}"/>
              </a:ext>
            </a:extLst>
          </p:cNvPr>
          <p:cNvSpPr txBox="1"/>
          <p:nvPr/>
        </p:nvSpPr>
        <p:spPr>
          <a:xfrm>
            <a:off x="7604453" y="6326170"/>
            <a:ext cx="1094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FF2600"/>
                </a:solidFill>
              </a:rPr>
              <a:t>File type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872B90-EA33-ABEB-348E-49215AE87A11}"/>
              </a:ext>
            </a:extLst>
          </p:cNvPr>
          <p:cNvSpPr/>
          <p:nvPr/>
        </p:nvSpPr>
        <p:spPr>
          <a:xfrm>
            <a:off x="7678165" y="5976308"/>
            <a:ext cx="982949" cy="331349"/>
          </a:xfrm>
          <a:prstGeom prst="rect">
            <a:avLst/>
          </a:prstGeom>
          <a:noFill/>
          <a:ln>
            <a:solidFill>
              <a:srgbClr val="FF2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2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951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0072D4-0D65-0FC1-8E32-D103A47CD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561D88A-4AE8-7BBB-4358-C8175845E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70C13D-1A04-65DC-FB61-9ADE93EB2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The reduction script</a:t>
            </a:r>
            <a:endParaRPr lang="en-US" sz="5400" dirty="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763310F1-A7C6-9BCF-031F-1713DABF1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screenshot of a black screen&#10;&#10;AI-generated content may be incorrect.">
            <a:extLst>
              <a:ext uri="{FF2B5EF4-FFF2-40B4-BE49-F238E27FC236}">
                <a16:creationId xmlns:a16="http://schemas.microsoft.com/office/drawing/2014/main" id="{B3771742-D4FD-1DA1-9235-4960D9C18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768" y="2034284"/>
            <a:ext cx="7772400" cy="398367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AEA9BD-1A0B-33DC-0147-C94C4896A5AE}"/>
              </a:ext>
            </a:extLst>
          </p:cNvPr>
          <p:cNvCxnSpPr>
            <a:cxnSpLocks/>
          </p:cNvCxnSpPr>
          <p:nvPr/>
        </p:nvCxnSpPr>
        <p:spPr>
          <a:xfrm>
            <a:off x="862149" y="4408793"/>
            <a:ext cx="1360619" cy="0"/>
          </a:xfrm>
          <a:prstGeom prst="straightConnector1">
            <a:avLst/>
          </a:prstGeom>
          <a:ln w="4445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981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69B1F-6A13-2600-6CD3-B8A9DC6D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Set up directories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22A9914-9C56-9D88-9B02-ED61A41292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35"/>
          <a:stretch>
            <a:fillRect/>
          </a:stretch>
        </p:blipFill>
        <p:spPr>
          <a:xfrm>
            <a:off x="572493" y="2032158"/>
            <a:ext cx="10671114" cy="443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91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5583b3fa-365b-4fa2-9885-a560b35483b3}" enabled="1" method="Standard" siteId="{df7f7579-3e9c-4a7e-b844-420280f53859}" contentBits="1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659</Words>
  <Application>Microsoft Macintosh PowerPoint</Application>
  <PresentationFormat>Widescreen</PresentationFormat>
  <Paragraphs>91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NIRSpec/NIRCam Data Reduction</vt:lpstr>
      <vt:lpstr>Our target: The Cosmic Eye</vt:lpstr>
      <vt:lpstr>NIRSpec/IFU</vt:lpstr>
      <vt:lpstr>Look up Proposal information on APT</vt:lpstr>
      <vt:lpstr>Retrieve data from MAST</vt:lpstr>
      <vt:lpstr>Download the reduced cube</vt:lpstr>
      <vt:lpstr>Download the raw* exposures</vt:lpstr>
      <vt:lpstr>The reduction script</vt:lpstr>
      <vt:lpstr>Set up directories</vt:lpstr>
      <vt:lpstr>Set up paths and reduction steps</vt:lpstr>
      <vt:lpstr>Running stages 1 and 2</vt:lpstr>
      <vt:lpstr>Modifying reduction parameters: ASDF files</vt:lpstr>
      <vt:lpstr>NIRCam Imaging</vt:lpstr>
      <vt:lpstr>Retrieve data from MAST</vt:lpstr>
      <vt:lpstr>Download the reduced cube</vt:lpstr>
      <vt:lpstr>Download the raw* exposures</vt:lpstr>
      <vt:lpstr>The reduction script</vt:lpstr>
      <vt:lpstr>Set up directories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Tania Barone</dc:creator>
  <cp:lastModifiedBy>Tania Barone</cp:lastModifiedBy>
  <cp:revision>32</cp:revision>
  <dcterms:created xsi:type="dcterms:W3CDTF">2025-10-31T01:16:32Z</dcterms:created>
  <dcterms:modified xsi:type="dcterms:W3CDTF">2025-10-31T09:05:38Z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HeaderLocations">
    <vt:lpwstr>Office Theme:8</vt:lpwstr>
  </property>
  <property fmtid="{D5CDD505-2E9C-101B-9397-08002B2CF9AE}" pid="3" name="ClassificationContentMarkingHeaderText">
    <vt:lpwstr>Internal</vt:lpwstr>
  </property>
</Properties>
</file>

<file path=docProps/thumbnail.jpeg>
</file>